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odec Pro Bold" charset="1" panose="00000600000000000000"/>
      <p:regular r:id="rId17"/>
    </p:embeddedFont>
    <p:embeddedFont>
      <p:font typeface="Poppins" charset="1" panose="00000500000000000000"/>
      <p:regular r:id="rId18"/>
    </p:embeddedFont>
    <p:embeddedFont>
      <p:font typeface="Academy" charset="1" panose="00000000000000000000"/>
      <p:regular r:id="rId19"/>
    </p:embeddedFont>
    <p:embeddedFont>
      <p:font typeface="League Spartan" charset="1" panose="00000800000000000000"/>
      <p:regular r:id="rId20"/>
    </p:embeddedFont>
    <p:embeddedFont>
      <p:font typeface="Canva Sans Bold" charset="1" panose="020B0803030501040103"/>
      <p:regular r:id="rId21"/>
    </p:embeddedFont>
    <p:embeddedFont>
      <p:font typeface="Canva Sans" charset="1" panose="020B05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TextBox 4" id="4"/>
          <p:cNvSpPr txBox="true"/>
          <p:nvPr/>
        </p:nvSpPr>
        <p:spPr>
          <a:xfrm rot="0">
            <a:off x="1536209" y="2102843"/>
            <a:ext cx="16558705" cy="4172133"/>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Personalized Legal Chatbot for Egyptian Constitution</a:t>
            </a:r>
          </a:p>
        </p:txBody>
      </p:sp>
      <p:sp>
        <p:nvSpPr>
          <p:cNvPr name="TextBox 5" id="5"/>
          <p:cNvSpPr txBox="true"/>
          <p:nvPr/>
        </p:nvSpPr>
        <p:spPr>
          <a:xfrm rot="0">
            <a:off x="2942978" y="6622051"/>
            <a:ext cx="9209333" cy="373310"/>
          </a:xfrm>
          <a:prstGeom prst="rect">
            <a:avLst/>
          </a:prstGeom>
        </p:spPr>
        <p:txBody>
          <a:bodyPr anchor="t" rtlCol="false" tIns="0" lIns="0" bIns="0" rIns="0">
            <a:spAutoFit/>
          </a:bodyPr>
          <a:lstStyle/>
          <a:p>
            <a:pPr algn="l">
              <a:lnSpc>
                <a:spcPts val="2966"/>
              </a:lnSpc>
              <a:spcBef>
                <a:spcPct val="0"/>
              </a:spcBef>
            </a:pPr>
            <a:r>
              <a:rPr lang="en-US" sz="2118">
                <a:solidFill>
                  <a:srgbClr val="FFFFFF"/>
                </a:solidFill>
                <a:latin typeface="Poppins"/>
                <a:ea typeface="Poppins"/>
                <a:cs typeface="Poppins"/>
                <a:sym typeface="Poppins"/>
              </a:rPr>
              <a:t>RAG model-based retrieval and dynamic response generation.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74233" y="-299192"/>
            <a:ext cx="12939534" cy="10885383"/>
          </a:xfrm>
          <a:custGeom>
            <a:avLst/>
            <a:gdLst/>
            <a:ahLst/>
            <a:cxnLst/>
            <a:rect r="r" b="b" t="t" l="l"/>
            <a:pathLst>
              <a:path h="10885383" w="12939534">
                <a:moveTo>
                  <a:pt x="0" y="0"/>
                </a:moveTo>
                <a:lnTo>
                  <a:pt x="12939534" y="0"/>
                </a:lnTo>
                <a:lnTo>
                  <a:pt x="12939534" y="10885384"/>
                </a:lnTo>
                <a:lnTo>
                  <a:pt x="0" y="10885384"/>
                </a:lnTo>
                <a:lnTo>
                  <a:pt x="0" y="0"/>
                </a:lnTo>
                <a:close/>
              </a:path>
            </a:pathLst>
          </a:custGeom>
          <a:blipFill>
            <a:blip r:embed="rId3">
              <a:alphaModFix amt="10999"/>
            </a:blip>
            <a:stretch>
              <a:fillRect l="0" t="0" r="0" b="0"/>
            </a:stretch>
          </a:blipFill>
        </p:spPr>
      </p:sp>
      <p:sp>
        <p:nvSpPr>
          <p:cNvPr name="TextBox 4" id="4"/>
          <p:cNvSpPr txBox="true"/>
          <p:nvPr/>
        </p:nvSpPr>
        <p:spPr>
          <a:xfrm rot="0">
            <a:off x="3816702" y="2146249"/>
            <a:ext cx="10654596" cy="2867341"/>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Future Directions</a:t>
            </a:r>
          </a:p>
        </p:txBody>
      </p:sp>
      <p:sp>
        <p:nvSpPr>
          <p:cNvPr name="TextBox 5" id="5"/>
          <p:cNvSpPr txBox="true"/>
          <p:nvPr/>
        </p:nvSpPr>
        <p:spPr>
          <a:xfrm rot="0">
            <a:off x="3253617" y="5308865"/>
            <a:ext cx="11780766" cy="2576991"/>
          </a:xfrm>
          <a:prstGeom prst="rect">
            <a:avLst/>
          </a:prstGeom>
        </p:spPr>
        <p:txBody>
          <a:bodyPr anchor="t" rtlCol="false" tIns="0" lIns="0" bIns="0" rIns="0">
            <a:spAutoFit/>
          </a:bodyPr>
          <a:lstStyle/>
          <a:p>
            <a:pPr algn="ctr" marL="522192" indent="-261096" lvl="1">
              <a:lnSpc>
                <a:spcPts val="3386"/>
              </a:lnSpc>
              <a:spcBef>
                <a:spcPct val="0"/>
              </a:spcBef>
              <a:buFont typeface="Arial"/>
              <a:buChar char="•"/>
            </a:pPr>
            <a:r>
              <a:rPr lang="en-US" sz="2418">
                <a:solidFill>
                  <a:srgbClr val="FFFFFF"/>
                </a:solidFill>
                <a:latin typeface="Poppins"/>
                <a:ea typeface="Poppins"/>
                <a:cs typeface="Poppins"/>
                <a:sym typeface="Poppins"/>
              </a:rPr>
              <a:t>The project successfully achieved dynamic Arabic response generation and personalized legal consultation focused on Egyptian constitutional matters. Key accomplishments include accurate retrieval, context-aware answers, and effective handling of complex legal queries. Future improvements will focus on expanding the chatbot to other legal domains and enhancing response accuracy for broader applicability.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3">
              <a:alphaModFix amt="2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3">
              <a:alphaModFix amt="23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517060" y="4302440"/>
            <a:ext cx="9253880"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Thank You!</a:t>
            </a:r>
          </a:p>
        </p:txBody>
      </p:sp>
      <p:sp>
        <p:nvSpPr>
          <p:cNvPr name="TextBox 6" id="6"/>
          <p:cNvSpPr txBox="true"/>
          <p:nvPr/>
        </p:nvSpPr>
        <p:spPr>
          <a:xfrm rot="0">
            <a:off x="1320057" y="7739955"/>
            <a:ext cx="5438177" cy="2160106"/>
          </a:xfrm>
          <a:prstGeom prst="rect">
            <a:avLst/>
          </a:prstGeom>
        </p:spPr>
        <p:txBody>
          <a:bodyPr anchor="t" rtlCol="false" tIns="0" lIns="0" bIns="0" rIns="0">
            <a:spAutoFit/>
          </a:bodyPr>
          <a:lstStyle/>
          <a:p>
            <a:pPr algn="l">
              <a:lnSpc>
                <a:spcPts val="2120"/>
              </a:lnSpc>
            </a:pPr>
            <a:r>
              <a:rPr lang="en-US" sz="2280" b="true">
                <a:solidFill>
                  <a:srgbClr val="FFFFFF"/>
                </a:solidFill>
                <a:latin typeface="Codec Pro Bold"/>
                <a:ea typeface="Codec Pro Bold"/>
                <a:cs typeface="Codec Pro Bold"/>
                <a:sym typeface="Codec Pro Bold"/>
              </a:rPr>
              <a:t>Team names:</a:t>
            </a:r>
          </a:p>
          <a:p>
            <a:pPr algn="l">
              <a:lnSpc>
                <a:spcPts val="2120"/>
              </a:lnSpc>
            </a:pPr>
            <a:r>
              <a:rPr lang="en-US" sz="2280" b="true">
                <a:solidFill>
                  <a:srgbClr val="FFFFFF"/>
                </a:solidFill>
                <a:latin typeface="Codec Pro Bold"/>
                <a:ea typeface="Codec Pro Bold"/>
                <a:cs typeface="Codec Pro Bold"/>
                <a:sym typeface="Codec Pro Bold"/>
              </a:rPr>
              <a:t>- Abdelrhman Mohamed Ali</a:t>
            </a:r>
          </a:p>
          <a:p>
            <a:pPr algn="l">
              <a:lnSpc>
                <a:spcPts val="2120"/>
              </a:lnSpc>
            </a:pPr>
            <a:r>
              <a:rPr lang="en-US" sz="2280" b="true">
                <a:solidFill>
                  <a:srgbClr val="FFFFFF"/>
                </a:solidFill>
                <a:latin typeface="Codec Pro Bold"/>
                <a:ea typeface="Codec Pro Bold"/>
                <a:cs typeface="Codec Pro Bold"/>
                <a:sym typeface="Codec Pro Bold"/>
              </a:rPr>
              <a:t>- Kenzy Mohamed Ali</a:t>
            </a:r>
          </a:p>
          <a:p>
            <a:pPr algn="l">
              <a:lnSpc>
                <a:spcPts val="2120"/>
              </a:lnSpc>
            </a:pPr>
            <a:r>
              <a:rPr lang="en-US" sz="2280" b="true">
                <a:solidFill>
                  <a:srgbClr val="FFFFFF"/>
                </a:solidFill>
                <a:latin typeface="Codec Pro Bold"/>
                <a:ea typeface="Codec Pro Bold"/>
                <a:cs typeface="Codec Pro Bold"/>
                <a:sym typeface="Codec Pro Bold"/>
              </a:rPr>
              <a:t>- Mohamed Tarek  Fath</a:t>
            </a:r>
          </a:p>
          <a:p>
            <a:pPr algn="l">
              <a:lnSpc>
                <a:spcPts val="2120"/>
              </a:lnSpc>
            </a:pPr>
            <a:r>
              <a:rPr lang="en-US" sz="2280" b="true">
                <a:solidFill>
                  <a:srgbClr val="FFFFFF"/>
                </a:solidFill>
                <a:latin typeface="Codec Pro Bold"/>
                <a:ea typeface="Codec Pro Bold"/>
                <a:cs typeface="Codec Pro Bold"/>
                <a:sym typeface="Codec Pro Bold"/>
              </a:rPr>
              <a:t>- Abdelrhman Mohamed Mahmoud</a:t>
            </a:r>
          </a:p>
          <a:p>
            <a:pPr algn="l">
              <a:lnSpc>
                <a:spcPts val="2120"/>
              </a:lnSpc>
            </a:pPr>
            <a:r>
              <a:rPr lang="en-US" sz="2280" b="true">
                <a:solidFill>
                  <a:srgbClr val="FFFFFF"/>
                </a:solidFill>
                <a:latin typeface="Codec Pro Bold"/>
                <a:ea typeface="Codec Pro Bold"/>
                <a:cs typeface="Codec Pro Bold"/>
                <a:sym typeface="Codec Pro Bold"/>
              </a:rPr>
              <a:t>- Marwan Tamer Mahmoud</a:t>
            </a:r>
          </a:p>
          <a:p>
            <a:pPr algn="l">
              <a:lnSpc>
                <a:spcPts val="2120"/>
              </a:lnSpc>
            </a:pPr>
            <a:r>
              <a:rPr lang="en-US" sz="2280" b="true">
                <a:solidFill>
                  <a:srgbClr val="FFFFFF"/>
                </a:solidFill>
                <a:latin typeface="Codec Pro Bold"/>
                <a:ea typeface="Codec Pro Bold"/>
                <a:cs typeface="Codec Pro Bold"/>
                <a:sym typeface="Codec Pro Bold"/>
              </a:rPr>
              <a:t>- Bassant Tarek Ahmed</a:t>
            </a:r>
          </a:p>
          <a:p>
            <a:pPr algn="l">
              <a:lnSpc>
                <a:spcPts val="212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81162" y="2027215"/>
            <a:ext cx="7178138" cy="6536073"/>
          </a:xfrm>
          <a:custGeom>
            <a:avLst/>
            <a:gdLst/>
            <a:ahLst/>
            <a:cxnLst/>
            <a:rect r="r" b="b" t="t" l="l"/>
            <a:pathLst>
              <a:path h="6536073" w="7178138">
                <a:moveTo>
                  <a:pt x="0" y="0"/>
                </a:moveTo>
                <a:lnTo>
                  <a:pt x="7178138" y="0"/>
                </a:lnTo>
                <a:lnTo>
                  <a:pt x="7178138" y="6536073"/>
                </a:lnTo>
                <a:lnTo>
                  <a:pt x="0" y="6536073"/>
                </a:lnTo>
                <a:lnTo>
                  <a:pt x="0" y="0"/>
                </a:lnTo>
                <a:close/>
              </a:path>
            </a:pathLst>
          </a:custGeom>
          <a:blipFill>
            <a:blip r:embed="rId5"/>
            <a:stretch>
              <a:fillRect l="0" t="0" r="0" b="0"/>
            </a:stretch>
          </a:blipFill>
        </p:spPr>
      </p:sp>
      <p:sp>
        <p:nvSpPr>
          <p:cNvPr name="TextBox 5" id="5"/>
          <p:cNvSpPr txBox="true"/>
          <p:nvPr/>
        </p:nvSpPr>
        <p:spPr>
          <a:xfrm rot="0">
            <a:off x="1028700" y="2151040"/>
            <a:ext cx="8529915" cy="2879505"/>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Project Overview</a:t>
            </a:r>
          </a:p>
        </p:txBody>
      </p:sp>
      <p:sp>
        <p:nvSpPr>
          <p:cNvPr name="TextBox 6" id="6"/>
          <p:cNvSpPr txBox="true"/>
          <p:nvPr/>
        </p:nvSpPr>
        <p:spPr>
          <a:xfrm rot="0">
            <a:off x="1253626" y="4963870"/>
            <a:ext cx="8080063" cy="3434241"/>
          </a:xfrm>
          <a:prstGeom prst="rect">
            <a:avLst/>
          </a:prstGeom>
        </p:spPr>
        <p:txBody>
          <a:bodyPr anchor="t" rtlCol="false" tIns="0" lIns="0" bIns="0" rIns="0">
            <a:spAutoFit/>
          </a:bodyPr>
          <a:lstStyle/>
          <a:p>
            <a:pPr algn="just">
              <a:lnSpc>
                <a:spcPts val="3386"/>
              </a:lnSpc>
            </a:pPr>
            <a:r>
              <a:rPr lang="en-US" sz="2418">
                <a:solidFill>
                  <a:srgbClr val="FFFFFF"/>
                </a:solidFill>
                <a:latin typeface="Poppins"/>
                <a:ea typeface="Poppins"/>
                <a:cs typeface="Poppins"/>
                <a:sym typeface="Poppins"/>
              </a:rPr>
              <a:t>Our generative AI project aims to develop an intelligent chatbot capable of retrieving information and answering questions about the Egyptian Constitution in Arabic.</a:t>
            </a:r>
          </a:p>
          <a:p>
            <a:pPr algn="just">
              <a:lnSpc>
                <a:spcPts val="3386"/>
              </a:lnSpc>
            </a:pPr>
            <a:r>
              <a:rPr lang="en-US" sz="2418">
                <a:solidFill>
                  <a:srgbClr val="FFFFFF"/>
                </a:solidFill>
                <a:latin typeface="Poppins"/>
                <a:ea typeface="Poppins"/>
                <a:cs typeface="Poppins"/>
                <a:sym typeface="Poppins"/>
              </a:rPr>
              <a:t>The chatbot allows users to upload a PDF version of the Constitution and then interact with it by asking questions. =</a:t>
            </a:r>
          </a:p>
          <a:p>
            <a:pPr algn="just">
              <a:lnSpc>
                <a:spcPts val="3386"/>
              </a:lnSpc>
              <a:spcBef>
                <a:spcPct val="0"/>
              </a:spcBef>
            </a:pPr>
          </a:p>
        </p:txBody>
      </p:sp>
      <p:sp>
        <p:nvSpPr>
          <p:cNvPr name="TextBox 7" id="7"/>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5907" y="2626078"/>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669490" y="4338406"/>
            <a:ext cx="10630596" cy="3853591"/>
          </a:xfrm>
          <a:custGeom>
            <a:avLst/>
            <a:gdLst/>
            <a:ahLst/>
            <a:cxnLst/>
            <a:rect r="r" b="b" t="t" l="l"/>
            <a:pathLst>
              <a:path h="3853591" w="10630596">
                <a:moveTo>
                  <a:pt x="0" y="0"/>
                </a:moveTo>
                <a:lnTo>
                  <a:pt x="10630596" y="0"/>
                </a:lnTo>
                <a:lnTo>
                  <a:pt x="10630596" y="3853591"/>
                </a:lnTo>
                <a:lnTo>
                  <a:pt x="0" y="3853591"/>
                </a:lnTo>
                <a:lnTo>
                  <a:pt x="0" y="0"/>
                </a:lnTo>
                <a:close/>
              </a:path>
            </a:pathLst>
          </a:custGeom>
          <a:blipFill>
            <a:blip r:embed="rId4"/>
            <a:stretch>
              <a:fillRect l="0" t="0" r="0" b="0"/>
            </a:stretch>
          </a:blipFill>
        </p:spPr>
      </p:sp>
      <p:sp>
        <p:nvSpPr>
          <p:cNvPr name="TextBox 5" id="5"/>
          <p:cNvSpPr txBox="true"/>
          <p:nvPr/>
        </p:nvSpPr>
        <p:spPr>
          <a:xfrm rot="0">
            <a:off x="7891388" y="1002943"/>
            <a:ext cx="8529915" cy="2867253"/>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NLP Approach</a:t>
            </a:r>
          </a:p>
        </p:txBody>
      </p:sp>
      <p:sp>
        <p:nvSpPr>
          <p:cNvPr name="TextBox 6" id="6"/>
          <p:cNvSpPr txBox="true"/>
          <p:nvPr/>
        </p:nvSpPr>
        <p:spPr>
          <a:xfrm rot="0">
            <a:off x="7891388" y="4086118"/>
            <a:ext cx="9516432" cy="5003326"/>
          </a:xfrm>
          <a:prstGeom prst="rect">
            <a:avLst/>
          </a:prstGeom>
        </p:spPr>
        <p:txBody>
          <a:bodyPr anchor="t" rtlCol="false" tIns="0" lIns="0" bIns="0" rIns="0">
            <a:spAutoFit/>
          </a:bodyPr>
          <a:lstStyle/>
          <a:p>
            <a:pPr algn="just">
              <a:lnSpc>
                <a:spcPts val="3666"/>
              </a:lnSpc>
            </a:pPr>
            <a:r>
              <a:rPr lang="en-US" sz="2618">
                <a:solidFill>
                  <a:srgbClr val="FFFFFF"/>
                </a:solidFill>
                <a:latin typeface="Poppins"/>
                <a:ea typeface="Poppins"/>
                <a:cs typeface="Poppins"/>
                <a:sym typeface="Poppins"/>
              </a:rPr>
              <a:t>RAG Model:</a:t>
            </a:r>
          </a:p>
          <a:p>
            <a:pPr algn="just" marL="565371" indent="-282685" lvl="1">
              <a:lnSpc>
                <a:spcPts val="3666"/>
              </a:lnSpc>
              <a:buFont typeface="Arial"/>
              <a:buChar char="•"/>
            </a:pPr>
            <a:r>
              <a:rPr lang="en-US" sz="2618">
                <a:solidFill>
                  <a:srgbClr val="FFFFFF"/>
                </a:solidFill>
                <a:latin typeface="Poppins"/>
                <a:ea typeface="Poppins"/>
                <a:cs typeface="Poppins"/>
                <a:sym typeface="Poppins"/>
              </a:rPr>
              <a:t>Retrieval-Augmented Generation (RAG):</a:t>
            </a:r>
          </a:p>
          <a:p>
            <a:pPr algn="just">
              <a:lnSpc>
                <a:spcPts val="3666"/>
              </a:lnSpc>
            </a:pPr>
            <a:r>
              <a:rPr lang="en-US" sz="2618">
                <a:solidFill>
                  <a:srgbClr val="FFFFFF"/>
                </a:solidFill>
                <a:latin typeface="Poppins"/>
                <a:ea typeface="Poppins"/>
                <a:cs typeface="Poppins"/>
                <a:sym typeface="Poppins"/>
              </a:rPr>
              <a:t>   Combines retrieval techniques with generative models.</a:t>
            </a:r>
          </a:p>
          <a:p>
            <a:pPr algn="just">
              <a:lnSpc>
                <a:spcPts val="3666"/>
              </a:lnSpc>
            </a:pPr>
          </a:p>
          <a:p>
            <a:pPr algn="just" marL="565371" indent="-282685" lvl="1">
              <a:lnSpc>
                <a:spcPts val="3666"/>
              </a:lnSpc>
              <a:buFont typeface="Arial"/>
              <a:buChar char="•"/>
            </a:pPr>
            <a:r>
              <a:rPr lang="en-US" sz="2618">
                <a:solidFill>
                  <a:srgbClr val="FFFFFF"/>
                </a:solidFill>
                <a:latin typeface="Poppins"/>
                <a:ea typeface="Poppins"/>
                <a:cs typeface="Poppins"/>
                <a:sym typeface="Poppins"/>
              </a:rPr>
              <a:t>LlamaIndex Integration: Enhances understanding and retrieval of legal articles from the Egyptian Constitution.</a:t>
            </a:r>
          </a:p>
          <a:p>
            <a:pPr algn="just">
              <a:lnSpc>
                <a:spcPts val="3666"/>
              </a:lnSpc>
            </a:pPr>
          </a:p>
          <a:p>
            <a:pPr algn="just" marL="565371" indent="-282685" lvl="1">
              <a:lnSpc>
                <a:spcPts val="3666"/>
              </a:lnSpc>
              <a:spcBef>
                <a:spcPct val="0"/>
              </a:spcBef>
              <a:buFont typeface="Arial"/>
              <a:buChar char="•"/>
            </a:pPr>
            <a:r>
              <a:rPr lang="en-US" sz="2618">
                <a:solidFill>
                  <a:srgbClr val="FFFFFF"/>
                </a:solidFill>
                <a:latin typeface="Poppins"/>
                <a:ea typeface="Poppins"/>
                <a:cs typeface="Poppins"/>
                <a:sym typeface="Poppins"/>
              </a:rPr>
              <a:t>Personalization: Adapts responses based on user input for more accurate answers.</a:t>
            </a:r>
          </a:p>
          <a:p>
            <a:pPr algn="just">
              <a:lnSpc>
                <a:spcPts val="3386"/>
              </a:lnSpc>
              <a:spcBef>
                <a:spcPct val="0"/>
              </a:spcBef>
            </a:pPr>
          </a:p>
        </p:txBody>
      </p:sp>
      <p:sp>
        <p:nvSpPr>
          <p:cNvPr name="TextBox 7" id="7"/>
          <p:cNvSpPr txBox="true"/>
          <p:nvPr/>
        </p:nvSpPr>
        <p:spPr>
          <a:xfrm rot="0">
            <a:off x="16421303" y="85714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4087645"/>
            <a:ext cx="3297826" cy="2855769"/>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7121" r="0" b="-7121"/>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5" id="5"/>
          <p:cNvGrpSpPr/>
          <p:nvPr/>
        </p:nvGrpSpPr>
        <p:grpSpPr>
          <a:xfrm rot="0">
            <a:off x="4600204" y="3868570"/>
            <a:ext cx="3297826" cy="2855769"/>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0874" t="0" r="-20874"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7" id="7"/>
          <p:cNvGrpSpPr/>
          <p:nvPr/>
        </p:nvGrpSpPr>
        <p:grpSpPr>
          <a:xfrm rot="0">
            <a:off x="12406300" y="3868570"/>
            <a:ext cx="3297826" cy="2855769"/>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25840" t="0" r="-25839"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9" id="9"/>
          <p:cNvGrpSpPr/>
          <p:nvPr/>
        </p:nvGrpSpPr>
        <p:grpSpPr>
          <a:xfrm rot="0">
            <a:off x="1028700" y="3446880"/>
            <a:ext cx="843381" cy="8433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816702" y="1784299"/>
            <a:ext cx="10654596"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Methodology</a:t>
            </a:r>
          </a:p>
        </p:txBody>
      </p:sp>
      <p:sp>
        <p:nvSpPr>
          <p:cNvPr name="TextBox 13" id="13"/>
          <p:cNvSpPr txBox="true"/>
          <p:nvPr/>
        </p:nvSpPr>
        <p:spPr>
          <a:xfrm rot="0">
            <a:off x="1308689" y="6876739"/>
            <a:ext cx="2756597" cy="862491"/>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Data Collection &amp; Preprocessingion</a:t>
            </a:r>
          </a:p>
        </p:txBody>
      </p:sp>
      <p:sp>
        <p:nvSpPr>
          <p:cNvPr name="TextBox 14" id="14"/>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04</a:t>
            </a:r>
          </a:p>
        </p:txBody>
      </p:sp>
      <p:grpSp>
        <p:nvGrpSpPr>
          <p:cNvPr name="Group 15" id="15"/>
          <p:cNvGrpSpPr/>
          <p:nvPr/>
        </p:nvGrpSpPr>
        <p:grpSpPr>
          <a:xfrm rot="0">
            <a:off x="4875505" y="3446880"/>
            <a:ext cx="843381" cy="84338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646493" y="3446880"/>
            <a:ext cx="843381" cy="84338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4600204" y="6876739"/>
            <a:ext cx="3700416" cy="862491"/>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Chatbot Development and Training</a:t>
            </a:r>
          </a:p>
        </p:txBody>
      </p:sp>
      <p:sp>
        <p:nvSpPr>
          <p:cNvPr name="TextBox 22" id="22"/>
          <p:cNvSpPr txBox="true"/>
          <p:nvPr/>
        </p:nvSpPr>
        <p:spPr>
          <a:xfrm rot="0">
            <a:off x="8722310" y="6962464"/>
            <a:ext cx="3594644" cy="6458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ea typeface="Poppins"/>
                <a:cs typeface="Poppins"/>
                <a:sym typeface="Poppins"/>
              </a:rPr>
              <a:t>Advanced Techniques and Integration </a:t>
            </a:r>
          </a:p>
        </p:txBody>
      </p:sp>
      <p:sp>
        <p:nvSpPr>
          <p:cNvPr name="TextBox 23" id="23"/>
          <p:cNvSpPr txBox="true"/>
          <p:nvPr/>
        </p:nvSpPr>
        <p:spPr>
          <a:xfrm rot="0">
            <a:off x="1308689" y="7910680"/>
            <a:ext cx="2792291"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Clean, normalize, and engineer data.</a:t>
            </a:r>
          </a:p>
        </p:txBody>
      </p:sp>
      <p:grpSp>
        <p:nvGrpSpPr>
          <p:cNvPr name="Group 24" id="24"/>
          <p:cNvGrpSpPr/>
          <p:nvPr/>
        </p:nvGrpSpPr>
        <p:grpSpPr>
          <a:xfrm rot="0">
            <a:off x="8722310" y="3868570"/>
            <a:ext cx="3297826" cy="2855769"/>
            <a:chOff x="0" y="0"/>
            <a:chExt cx="4282440" cy="3708400"/>
          </a:xfrm>
        </p:grpSpPr>
        <p:sp>
          <p:nvSpPr>
            <p:cNvPr name="Freeform 25" id="2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7730" t="0" r="-7730"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26" id="26"/>
          <p:cNvGrpSpPr/>
          <p:nvPr/>
        </p:nvGrpSpPr>
        <p:grpSpPr>
          <a:xfrm rot="0">
            <a:off x="9051849" y="3472556"/>
            <a:ext cx="843381" cy="817704"/>
            <a:chOff x="0" y="0"/>
            <a:chExt cx="812800" cy="788055"/>
          </a:xfrm>
        </p:grpSpPr>
        <p:sp>
          <p:nvSpPr>
            <p:cNvPr name="Freeform 27" id="27"/>
            <p:cNvSpPr/>
            <p:nvPr/>
          </p:nvSpPr>
          <p:spPr>
            <a:xfrm flipH="false" flipV="false" rot="0">
              <a:off x="0" y="0"/>
              <a:ext cx="812800" cy="788055"/>
            </a:xfrm>
            <a:custGeom>
              <a:avLst/>
              <a:gdLst/>
              <a:ahLst/>
              <a:cxnLst/>
              <a:rect r="r" b="b" t="t" l="l"/>
              <a:pathLst>
                <a:path h="788055" w="812800">
                  <a:moveTo>
                    <a:pt x="406400" y="0"/>
                  </a:moveTo>
                  <a:cubicBezTo>
                    <a:pt x="181951" y="0"/>
                    <a:pt x="0" y="176412"/>
                    <a:pt x="0" y="394027"/>
                  </a:cubicBezTo>
                  <a:cubicBezTo>
                    <a:pt x="0" y="611643"/>
                    <a:pt x="181951" y="788055"/>
                    <a:pt x="406400" y="788055"/>
                  </a:cubicBezTo>
                  <a:cubicBezTo>
                    <a:pt x="630849" y="788055"/>
                    <a:pt x="812800" y="611643"/>
                    <a:pt x="812800" y="394027"/>
                  </a:cubicBezTo>
                  <a:cubicBezTo>
                    <a:pt x="812800" y="176412"/>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28" id="28"/>
            <p:cNvSpPr txBox="true"/>
            <p:nvPr/>
          </p:nvSpPr>
          <p:spPr>
            <a:xfrm>
              <a:off x="76200" y="35780"/>
              <a:ext cx="660400" cy="678394"/>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2646493" y="6969564"/>
            <a:ext cx="3071287" cy="3410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ea typeface="Poppins"/>
                <a:cs typeface="Poppins"/>
                <a:sym typeface="Poppins"/>
              </a:rPr>
              <a:t>UI</a:t>
            </a:r>
          </a:p>
        </p:txBody>
      </p:sp>
      <p:sp>
        <p:nvSpPr>
          <p:cNvPr name="TextBox 30" id="30"/>
          <p:cNvSpPr txBox="true"/>
          <p:nvPr/>
        </p:nvSpPr>
        <p:spPr>
          <a:xfrm rot="0">
            <a:off x="5054266" y="7910680"/>
            <a:ext cx="3268071" cy="97274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Utilizing LlamaIndex for better retrieval efficiency and fine tuning</a:t>
            </a:r>
          </a:p>
        </p:txBody>
      </p:sp>
      <p:sp>
        <p:nvSpPr>
          <p:cNvPr name="TextBox 31" id="31"/>
          <p:cNvSpPr txBox="true"/>
          <p:nvPr/>
        </p:nvSpPr>
        <p:spPr>
          <a:xfrm rot="0">
            <a:off x="12646493" y="7910680"/>
            <a:ext cx="3268071" cy="97274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Showcase chatbot performance and its interaction flow.</a:t>
            </a:r>
          </a:p>
        </p:txBody>
      </p:sp>
      <p:sp>
        <p:nvSpPr>
          <p:cNvPr name="TextBox 32" id="32"/>
          <p:cNvSpPr txBox="true"/>
          <p:nvPr/>
        </p:nvSpPr>
        <p:spPr>
          <a:xfrm rot="0">
            <a:off x="9051849" y="7910680"/>
            <a:ext cx="3268071"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Handling complex legal queries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648352" y="6988011"/>
            <a:ext cx="4620711" cy="6406532"/>
          </a:xfrm>
          <a:custGeom>
            <a:avLst/>
            <a:gdLst/>
            <a:ahLst/>
            <a:cxnLst/>
            <a:rect r="r" b="b" t="t" l="l"/>
            <a:pathLst>
              <a:path h="6406532" w="4620711">
                <a:moveTo>
                  <a:pt x="0" y="0"/>
                </a:moveTo>
                <a:lnTo>
                  <a:pt x="4620711" y="0"/>
                </a:lnTo>
                <a:lnTo>
                  <a:pt x="4620711" y="6406533"/>
                </a:lnTo>
                <a:lnTo>
                  <a:pt x="0" y="6406533"/>
                </a:lnTo>
                <a:lnTo>
                  <a:pt x="0" y="0"/>
                </a:lnTo>
                <a:close/>
              </a:path>
            </a:pathLst>
          </a:custGeom>
          <a:blipFill>
            <a:blip r:embed="rId3"/>
            <a:stretch>
              <a:fillRect l="0" t="0" r="0" b="0"/>
            </a:stretch>
          </a:blipFill>
        </p:spPr>
      </p:sp>
      <p:sp>
        <p:nvSpPr>
          <p:cNvPr name="TextBox 4" id="4"/>
          <p:cNvSpPr txBox="true"/>
          <p:nvPr/>
        </p:nvSpPr>
        <p:spPr>
          <a:xfrm rot="0">
            <a:off x="2526155" y="1784299"/>
            <a:ext cx="13235691" cy="2867341"/>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Data Collection and Preprocessing</a:t>
            </a:r>
          </a:p>
        </p:txBody>
      </p:sp>
      <p:sp>
        <p:nvSpPr>
          <p:cNvPr name="Freeform 5" id="5"/>
          <p:cNvSpPr/>
          <p:nvPr/>
        </p:nvSpPr>
        <p:spPr>
          <a:xfrm flipH="false" flipV="false" rot="0">
            <a:off x="7423296"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305583"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7" id="7"/>
          <p:cNvSpPr txBox="true"/>
          <p:nvPr/>
        </p:nvSpPr>
        <p:spPr>
          <a:xfrm rot="0">
            <a:off x="3268350" y="4584965"/>
            <a:ext cx="11380716" cy="3174526"/>
          </a:xfrm>
          <a:prstGeom prst="rect">
            <a:avLst/>
          </a:prstGeom>
        </p:spPr>
        <p:txBody>
          <a:bodyPr anchor="t" rtlCol="false" tIns="0" lIns="0" bIns="0" rIns="0">
            <a:spAutoFit/>
          </a:bodyPr>
          <a:lstStyle/>
          <a:p>
            <a:pPr algn="l" marL="565371" indent="-282685" lvl="1">
              <a:lnSpc>
                <a:spcPts val="3666"/>
              </a:lnSpc>
              <a:buFont typeface="Arial"/>
              <a:buChar char="•"/>
            </a:pPr>
            <a:r>
              <a:rPr lang="en-US" sz="2618">
                <a:solidFill>
                  <a:srgbClr val="FFFFFF"/>
                </a:solidFill>
                <a:latin typeface="Poppins"/>
                <a:ea typeface="Poppins"/>
                <a:cs typeface="Poppins"/>
                <a:sym typeface="Poppins"/>
              </a:rPr>
              <a:t>Data Source: Egyptian Constitution in Arabic.</a:t>
            </a:r>
          </a:p>
          <a:p>
            <a:pPr algn="l" marL="565371" indent="-282685" lvl="1">
              <a:lnSpc>
                <a:spcPts val="3666"/>
              </a:lnSpc>
              <a:buFont typeface="Arial"/>
              <a:buChar char="•"/>
            </a:pPr>
            <a:r>
              <a:rPr lang="en-US" sz="2618">
                <a:solidFill>
                  <a:srgbClr val="FFFFFF"/>
                </a:solidFill>
                <a:latin typeface="Poppins"/>
                <a:ea typeface="Poppins"/>
                <a:cs typeface="Poppins"/>
                <a:sym typeface="Poppins"/>
              </a:rPr>
              <a:t>Week 1:</a:t>
            </a:r>
          </a:p>
          <a:p>
            <a:pPr algn="l" marL="1130742" indent="-376914" lvl="2">
              <a:lnSpc>
                <a:spcPts val="3666"/>
              </a:lnSpc>
              <a:buFont typeface="Arial"/>
              <a:buChar char="⚬"/>
            </a:pPr>
            <a:r>
              <a:rPr lang="en-US" sz="2618">
                <a:solidFill>
                  <a:srgbClr val="FFFFFF"/>
                </a:solidFill>
                <a:latin typeface="Poppins"/>
                <a:ea typeface="Poppins"/>
                <a:cs typeface="Poppins"/>
                <a:sym typeface="Poppins"/>
              </a:rPr>
              <a:t>Tasks: Data gathering, cleaning, tokenization, and embedding.</a:t>
            </a:r>
          </a:p>
          <a:p>
            <a:pPr algn="l" marL="1130742" indent="-376914" lvl="2">
              <a:lnSpc>
                <a:spcPts val="3666"/>
              </a:lnSpc>
              <a:spcBef>
                <a:spcPct val="0"/>
              </a:spcBef>
              <a:buFont typeface="Arial"/>
              <a:buChar char="⚬"/>
            </a:pPr>
            <a:r>
              <a:rPr lang="en-US" sz="2618">
                <a:solidFill>
                  <a:srgbClr val="FFFFFF"/>
                </a:solidFill>
                <a:latin typeface="Poppins"/>
                <a:ea typeface="Poppins"/>
                <a:cs typeface="Poppins"/>
                <a:sym typeface="Poppins"/>
              </a:rPr>
              <a:t>Focus: Preparing the text for effective retrieval and response generation.</a:t>
            </a:r>
          </a:p>
          <a:p>
            <a:pPr algn="l">
              <a:lnSpc>
                <a:spcPts val="3386"/>
              </a:lnSpc>
              <a:spcBef>
                <a:spcPct val="0"/>
              </a:spcBef>
            </a:pPr>
          </a:p>
        </p:txBody>
      </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06</a:t>
            </a:r>
          </a:p>
        </p:txBody>
      </p:sp>
      <p:sp>
        <p:nvSpPr>
          <p:cNvPr name="TextBox 7" id="7"/>
          <p:cNvSpPr txBox="true"/>
          <p:nvPr/>
        </p:nvSpPr>
        <p:spPr>
          <a:xfrm rot="0">
            <a:off x="2210724" y="1610970"/>
            <a:ext cx="9663078" cy="2867253"/>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Chatbot Development</a:t>
            </a:r>
          </a:p>
        </p:txBody>
      </p:sp>
      <p:sp>
        <p:nvSpPr>
          <p:cNvPr name="TextBox 8" id="8"/>
          <p:cNvSpPr txBox="true"/>
          <p:nvPr/>
        </p:nvSpPr>
        <p:spPr>
          <a:xfrm rot="0">
            <a:off x="2328016" y="4411547"/>
            <a:ext cx="9545786" cy="3657761"/>
          </a:xfrm>
          <a:prstGeom prst="rect">
            <a:avLst/>
          </a:prstGeom>
        </p:spPr>
        <p:txBody>
          <a:bodyPr anchor="t" rtlCol="false" tIns="0" lIns="0" bIns="0" rIns="0">
            <a:spAutoFit/>
          </a:bodyPr>
          <a:lstStyle/>
          <a:p>
            <a:pPr algn="just">
              <a:lnSpc>
                <a:spcPts val="3666"/>
              </a:lnSpc>
            </a:pPr>
            <a:r>
              <a:rPr lang="en-US" sz="2618">
                <a:solidFill>
                  <a:srgbClr val="FFFFFF"/>
                </a:solidFill>
                <a:latin typeface="Poppins"/>
                <a:ea typeface="Poppins"/>
                <a:cs typeface="Poppins"/>
                <a:sym typeface="Poppins"/>
              </a:rPr>
              <a:t>Week 2:</a:t>
            </a:r>
          </a:p>
          <a:p>
            <a:pPr algn="just" marL="565371" indent="-282685" lvl="1">
              <a:lnSpc>
                <a:spcPts val="3666"/>
              </a:lnSpc>
              <a:buFont typeface="Arial"/>
              <a:buChar char="•"/>
            </a:pPr>
            <a:r>
              <a:rPr lang="en-US" sz="2618">
                <a:solidFill>
                  <a:srgbClr val="FFFFFF"/>
                </a:solidFill>
                <a:latin typeface="Poppins"/>
                <a:ea typeface="Poppins"/>
                <a:cs typeface="Poppins"/>
                <a:sym typeface="Poppins"/>
              </a:rPr>
              <a:t> developing and training the chatbot. </a:t>
            </a:r>
          </a:p>
          <a:p>
            <a:pPr algn="just" marL="565371" indent="-282685" lvl="1">
              <a:lnSpc>
                <a:spcPts val="3666"/>
              </a:lnSpc>
              <a:buFont typeface="Arial"/>
              <a:buChar char="•"/>
            </a:pPr>
            <a:r>
              <a:rPr lang="en-US" sz="2618">
                <a:solidFill>
                  <a:srgbClr val="FFFFFF"/>
                </a:solidFill>
                <a:latin typeface="Poppins"/>
                <a:ea typeface="Poppins"/>
                <a:cs typeface="Poppins"/>
                <a:sym typeface="Poppins"/>
              </a:rPr>
              <a:t>integrated the RAG model for effective question-answering, using LlamaIndex to enhance retrieval efficiency. </a:t>
            </a:r>
          </a:p>
          <a:p>
            <a:pPr algn="just" marL="565371" indent="-282685" lvl="1">
              <a:lnSpc>
                <a:spcPts val="3666"/>
              </a:lnSpc>
              <a:buFont typeface="Arial"/>
              <a:buChar char="•"/>
            </a:pPr>
            <a:r>
              <a:rPr lang="en-US" sz="2618">
                <a:solidFill>
                  <a:srgbClr val="FFFFFF"/>
                </a:solidFill>
                <a:latin typeface="Poppins"/>
                <a:ea typeface="Poppins"/>
                <a:cs typeface="Poppins"/>
                <a:sym typeface="Poppins"/>
              </a:rPr>
              <a:t>fine-tuned the model to understand and accurately respond to specific constitutional articles, ensuring that context-aware answers to users' legal queries.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951328" y="1939030"/>
            <a:ext cx="6311835" cy="6408940"/>
          </a:xfrm>
          <a:prstGeom prst="rect">
            <a:avLst/>
          </a:prstGeom>
        </p:spPr>
      </p:pic>
      <p:sp>
        <p:nvSpPr>
          <p:cNvPr name="TextBox 5" id="5"/>
          <p:cNvSpPr txBox="true"/>
          <p:nvPr/>
        </p:nvSpPr>
        <p:spPr>
          <a:xfrm rot="0">
            <a:off x="7028238" y="971367"/>
            <a:ext cx="10846946" cy="4172133"/>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Advanced Techniques and Integration</a:t>
            </a:r>
          </a:p>
        </p:txBody>
      </p:sp>
      <p:sp>
        <p:nvSpPr>
          <p:cNvPr name="TextBox 6" id="6"/>
          <p:cNvSpPr txBox="true"/>
          <p:nvPr/>
        </p:nvSpPr>
        <p:spPr>
          <a:xfrm rot="0">
            <a:off x="6729084" y="4966809"/>
            <a:ext cx="10678736" cy="4114961"/>
          </a:xfrm>
          <a:prstGeom prst="rect">
            <a:avLst/>
          </a:prstGeom>
        </p:spPr>
        <p:txBody>
          <a:bodyPr anchor="t" rtlCol="false" tIns="0" lIns="0" bIns="0" rIns="0">
            <a:spAutoFit/>
          </a:bodyPr>
          <a:lstStyle/>
          <a:p>
            <a:pPr algn="just">
              <a:lnSpc>
                <a:spcPts val="3666"/>
              </a:lnSpc>
            </a:pPr>
            <a:r>
              <a:rPr lang="en-US" sz="2618">
                <a:solidFill>
                  <a:srgbClr val="FFFFFF"/>
                </a:solidFill>
                <a:latin typeface="Poppins"/>
                <a:ea typeface="Poppins"/>
                <a:cs typeface="Poppins"/>
                <a:sym typeface="Poppins"/>
              </a:rPr>
              <a:t>Week 3:</a:t>
            </a:r>
          </a:p>
          <a:p>
            <a:pPr algn="just" marL="565371" indent="-282685" lvl="1">
              <a:lnSpc>
                <a:spcPts val="3666"/>
              </a:lnSpc>
              <a:buFont typeface="Arial"/>
              <a:buChar char="•"/>
            </a:pPr>
            <a:r>
              <a:rPr lang="en-US" sz="2618">
                <a:solidFill>
                  <a:srgbClr val="FFFFFF"/>
                </a:solidFill>
                <a:latin typeface="Poppins"/>
                <a:ea typeface="Poppins"/>
                <a:cs typeface="Poppins"/>
                <a:sym typeface="Poppins"/>
              </a:rPr>
              <a:t> we implemented advanced techniques to enhance the chatbot's performance. </a:t>
            </a:r>
          </a:p>
          <a:p>
            <a:pPr algn="just" marL="565371" indent="-282685" lvl="1">
              <a:lnSpc>
                <a:spcPts val="3666"/>
              </a:lnSpc>
              <a:buFont typeface="Arial"/>
              <a:buChar char="•"/>
            </a:pPr>
            <a:r>
              <a:rPr lang="en-US" sz="2618">
                <a:solidFill>
                  <a:srgbClr val="FFFFFF"/>
                </a:solidFill>
                <a:latin typeface="Poppins"/>
                <a:ea typeface="Poppins"/>
                <a:cs typeface="Poppins"/>
                <a:sym typeface="Poppins"/>
              </a:rPr>
              <a:t>Key features include generating context-aware responses</a:t>
            </a:r>
          </a:p>
          <a:p>
            <a:pPr algn="just" marL="565371" indent="-282685" lvl="1">
              <a:lnSpc>
                <a:spcPts val="3666"/>
              </a:lnSpc>
              <a:buFont typeface="Arial"/>
              <a:buChar char="•"/>
            </a:pPr>
            <a:r>
              <a:rPr lang="en-US" sz="2618">
                <a:solidFill>
                  <a:srgbClr val="FFFFFF"/>
                </a:solidFill>
                <a:latin typeface="Poppins"/>
                <a:ea typeface="Poppins"/>
                <a:cs typeface="Poppins"/>
                <a:sym typeface="Poppins"/>
              </a:rPr>
              <a:t>handling complex legal queries effectively</a:t>
            </a:r>
          </a:p>
          <a:p>
            <a:pPr algn="just" marL="565371" indent="-282685" lvl="1">
              <a:lnSpc>
                <a:spcPts val="3666"/>
              </a:lnSpc>
              <a:buFont typeface="Arial"/>
              <a:buChar char="•"/>
            </a:pPr>
            <a:r>
              <a:rPr lang="en-US" sz="2618">
                <a:solidFill>
                  <a:srgbClr val="FFFFFF"/>
                </a:solidFill>
                <a:latin typeface="Poppins"/>
                <a:ea typeface="Poppins"/>
                <a:cs typeface="Poppins"/>
                <a:sym typeface="Poppins"/>
              </a:rPr>
              <a:t>employing prompt engineering techniques to optimize interactions. Integration e</a:t>
            </a:r>
          </a:p>
          <a:p>
            <a:pPr algn="just" marL="565371" indent="-282685" lvl="1">
              <a:lnSpc>
                <a:spcPts val="3666"/>
              </a:lnSpc>
              <a:buFont typeface="Arial"/>
              <a:buChar char="•"/>
            </a:pPr>
            <a:r>
              <a:rPr lang="en-US" sz="2618">
                <a:solidFill>
                  <a:srgbClr val="FFFFFF"/>
                </a:solidFill>
                <a:latin typeface="Poppins"/>
                <a:ea typeface="Poppins"/>
                <a:cs typeface="Poppins"/>
                <a:sym typeface="Poppins"/>
              </a:rPr>
              <a:t>refining the model’s interpretability, ensuring a seamless and understandable interaction flow.</a:t>
            </a:r>
          </a:p>
        </p:txBody>
      </p:sp>
      <p:sp>
        <p:nvSpPr>
          <p:cNvPr name="TextBox 7" id="7"/>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4"/>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6117183" y="6027603"/>
            <a:ext cx="11476131" cy="3709321"/>
          </a:xfrm>
          <a:custGeom>
            <a:avLst/>
            <a:gdLst/>
            <a:ahLst/>
            <a:cxnLst/>
            <a:rect r="r" b="b" t="t" l="l"/>
            <a:pathLst>
              <a:path h="3709321" w="11476131">
                <a:moveTo>
                  <a:pt x="0" y="0"/>
                </a:moveTo>
                <a:lnTo>
                  <a:pt x="11476131" y="0"/>
                </a:lnTo>
                <a:lnTo>
                  <a:pt x="11476131" y="3709321"/>
                </a:lnTo>
                <a:lnTo>
                  <a:pt x="0" y="3709321"/>
                </a:lnTo>
                <a:lnTo>
                  <a:pt x="0" y="0"/>
                </a:lnTo>
                <a:close/>
              </a:path>
            </a:pathLst>
          </a:custGeom>
          <a:blipFill>
            <a:blip r:embed="rId5"/>
            <a:stretch>
              <a:fillRect l="0" t="0" r="0" b="0"/>
            </a:stretch>
          </a:blipFill>
        </p:spPr>
      </p:sp>
      <p:sp>
        <p:nvSpPr>
          <p:cNvPr name="TextBox 7" id="7"/>
          <p:cNvSpPr txBox="true"/>
          <p:nvPr/>
        </p:nvSpPr>
        <p:spPr>
          <a:xfrm rot="0">
            <a:off x="5931252" y="1152525"/>
            <a:ext cx="8812522" cy="1562416"/>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UI</a:t>
            </a:r>
          </a:p>
        </p:txBody>
      </p:sp>
      <p:sp>
        <p:nvSpPr>
          <p:cNvPr name="TextBox 8" id="8"/>
          <p:cNvSpPr txBox="true"/>
          <p:nvPr/>
        </p:nvSpPr>
        <p:spPr>
          <a:xfrm rot="0">
            <a:off x="6337853" y="2797481"/>
            <a:ext cx="9113766" cy="3200561"/>
          </a:xfrm>
          <a:prstGeom prst="rect">
            <a:avLst/>
          </a:prstGeom>
        </p:spPr>
        <p:txBody>
          <a:bodyPr anchor="t" rtlCol="false" tIns="0" lIns="0" bIns="0" rIns="0">
            <a:spAutoFit/>
          </a:bodyPr>
          <a:lstStyle/>
          <a:p>
            <a:pPr algn="just">
              <a:lnSpc>
                <a:spcPts val="3666"/>
              </a:lnSpc>
            </a:pPr>
            <a:r>
              <a:rPr lang="en-US" sz="2618">
                <a:solidFill>
                  <a:srgbClr val="FFFFFF"/>
                </a:solidFill>
                <a:latin typeface="Poppins"/>
                <a:ea typeface="Poppins"/>
                <a:cs typeface="Poppins"/>
                <a:sym typeface="Poppins"/>
              </a:rPr>
              <a:t>Week 4: </a:t>
            </a:r>
          </a:p>
          <a:p>
            <a:pPr algn="just">
              <a:lnSpc>
                <a:spcPts val="3666"/>
              </a:lnSpc>
              <a:spcBef>
                <a:spcPct val="0"/>
              </a:spcBef>
            </a:pPr>
            <a:r>
              <a:rPr lang="en-US" sz="2618">
                <a:solidFill>
                  <a:srgbClr val="FFFFFF"/>
                </a:solidFill>
                <a:latin typeface="Poppins"/>
                <a:ea typeface="Poppins"/>
                <a:cs typeface="Poppins"/>
                <a:sym typeface="Poppins"/>
              </a:rPr>
              <a:t>we focused on developing a user-friendly frontend using Streamlit, allowing for smooth interactions with the chatbot. The final demo showcased the chatbot’s performance and interaction flow, demonstrating its ability to provide accurate legal responses in real-time.</a:t>
            </a:r>
          </a:p>
        </p:txBody>
      </p:sp>
      <p:sp>
        <p:nvSpPr>
          <p:cNvPr name="TextBox 9" id="9"/>
          <p:cNvSpPr txBox="true"/>
          <p:nvPr/>
        </p:nvSpPr>
        <p:spPr>
          <a:xfrm rot="0">
            <a:off x="16421303" y="84698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6683320" y="2068999"/>
            <a:ext cx="11301259" cy="5594123"/>
          </a:xfrm>
          <a:custGeom>
            <a:avLst/>
            <a:gdLst/>
            <a:ahLst/>
            <a:cxnLst/>
            <a:rect r="r" b="b" t="t" l="l"/>
            <a:pathLst>
              <a:path h="5594123" w="11301259">
                <a:moveTo>
                  <a:pt x="0" y="0"/>
                </a:moveTo>
                <a:lnTo>
                  <a:pt x="11301259" y="0"/>
                </a:lnTo>
                <a:lnTo>
                  <a:pt x="11301259" y="5594123"/>
                </a:lnTo>
                <a:lnTo>
                  <a:pt x="0" y="5594123"/>
                </a:lnTo>
                <a:lnTo>
                  <a:pt x="0" y="0"/>
                </a:lnTo>
                <a:close/>
              </a:path>
            </a:pathLst>
          </a:custGeom>
          <a:blipFill>
            <a:blip r:embed="rId2"/>
            <a:stretch>
              <a:fillRect l="0" t="0" r="0" b="0"/>
            </a:stretch>
          </a:blipFill>
        </p:spPr>
      </p:sp>
      <p:sp>
        <p:nvSpPr>
          <p:cNvPr name="TextBox 3" id="3"/>
          <p:cNvSpPr txBox="true"/>
          <p:nvPr/>
        </p:nvSpPr>
        <p:spPr>
          <a:xfrm rot="0">
            <a:off x="1028700" y="321685"/>
            <a:ext cx="412992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Fast API </a:t>
            </a:r>
          </a:p>
        </p:txBody>
      </p:sp>
      <p:sp>
        <p:nvSpPr>
          <p:cNvPr name="TextBox 4" id="4"/>
          <p:cNvSpPr txBox="true"/>
          <p:nvPr/>
        </p:nvSpPr>
        <p:spPr>
          <a:xfrm rot="0">
            <a:off x="275837" y="1548018"/>
            <a:ext cx="6104062" cy="7763510"/>
          </a:xfrm>
          <a:prstGeom prst="rect">
            <a:avLst/>
          </a:prstGeom>
        </p:spPr>
        <p:txBody>
          <a:bodyPr anchor="t" rtlCol="false" tIns="0" lIns="0" bIns="0" rIns="0">
            <a:spAutoFit/>
          </a:bodyPr>
          <a:lstStyle/>
          <a:p>
            <a:pPr algn="ctr">
              <a:lnSpc>
                <a:spcPts val="3640"/>
              </a:lnSpc>
            </a:pPr>
            <a:r>
              <a:rPr lang="en-US" sz="2600">
                <a:solidFill>
                  <a:srgbClr val="FFFFFF"/>
                </a:solidFill>
                <a:latin typeface="Canva Sans"/>
                <a:ea typeface="Canva Sans"/>
                <a:cs typeface="Canva Sans"/>
                <a:sym typeface="Canva Sans"/>
              </a:rPr>
              <a:t>In this project, we implemented two key endpoints:</a:t>
            </a:r>
          </a:p>
          <a:p>
            <a:pPr algn="ctr">
              <a:lnSpc>
                <a:spcPts val="3640"/>
              </a:lnSpc>
            </a:pPr>
          </a:p>
          <a:p>
            <a:pPr algn="ctr">
              <a:lnSpc>
                <a:spcPts val="3640"/>
              </a:lnSpc>
            </a:pPr>
            <a:r>
              <a:rPr lang="en-US" sz="2600">
                <a:solidFill>
                  <a:srgbClr val="FFFFFF"/>
                </a:solidFill>
                <a:latin typeface="Canva Sans"/>
                <a:ea typeface="Canva Sans"/>
                <a:cs typeface="Canva Sans"/>
                <a:sym typeface="Canva Sans"/>
              </a:rPr>
              <a:t>- GET Endpoint: Enables users to retrieve and interact with the content of a PDF via chat functionality.</a:t>
            </a:r>
          </a:p>
          <a:p>
            <a:pPr algn="ctr">
              <a:lnSpc>
                <a:spcPts val="3640"/>
              </a:lnSpc>
            </a:pPr>
          </a:p>
          <a:p>
            <a:pPr algn="ctr">
              <a:lnSpc>
                <a:spcPts val="3640"/>
              </a:lnSpc>
            </a:pPr>
            <a:r>
              <a:rPr lang="en-US" sz="2600">
                <a:solidFill>
                  <a:srgbClr val="FFFFFF"/>
                </a:solidFill>
                <a:latin typeface="Canva Sans"/>
                <a:ea typeface="Canva Sans"/>
                <a:cs typeface="Canva Sans"/>
                <a:sym typeface="Canva Sans"/>
              </a:rPr>
              <a:t>- POST Endpoint: Allows users to upload a PDF file for processing and future interactions.</a:t>
            </a:r>
          </a:p>
          <a:p>
            <a:pPr algn="ctr">
              <a:lnSpc>
                <a:spcPts val="3640"/>
              </a:lnSpc>
            </a:pPr>
          </a:p>
          <a:p>
            <a:pPr algn="ctr">
              <a:lnSpc>
                <a:spcPts val="3640"/>
              </a:lnSpc>
            </a:pPr>
            <a:r>
              <a:rPr lang="en-US" sz="2600">
                <a:solidFill>
                  <a:srgbClr val="FFFFFF"/>
                </a:solidFill>
                <a:latin typeface="Canva Sans"/>
                <a:ea typeface="Canva Sans"/>
                <a:cs typeface="Canva Sans"/>
                <a:sym typeface="Canva Sans"/>
              </a:rPr>
              <a:t>This structure optimizes the user experience by providing a seamless way to engage with PDF documents, whether through upload or real-time communication with the file's content.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DAGUBu0ue1g</dc:identifier>
  <dcterms:modified xsi:type="dcterms:W3CDTF">2011-08-01T06:04:30Z</dcterms:modified>
  <cp:revision>1</cp:revision>
  <dc:title>Purple Futuristic Modern Artificial Intelligence Project Presentation</dc:title>
</cp:coreProperties>
</file>